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3" d="100"/>
          <a:sy n="153" d="100"/>
        </p:scale>
        <p:origin x="576" y="144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 /><Relationship Id="rId10" Type="http://schemas.openxmlformats.org/officeDocument/2006/relationships/tableStyles" Target="tableStyles.xml" /><Relationship Id="rId11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1934-122A-46FB-AC1E-4B1DC1104497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6621-E870-424E-9243-F07CEA1A0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vert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1934-122A-46FB-AC1E-4B1DC1104497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6621-E870-424E-9243-F07CEA1A0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vertTitleAnd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1934-122A-46FB-AC1E-4B1DC1104497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6621-E870-424E-9243-F07CEA1A0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type="tx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5" descr="Рисунок 5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9601543" y="481376"/>
            <a:ext cx="2036843" cy="666605"/>
          </a:xfrm>
          <a:prstGeom prst="rect">
            <a:avLst/>
          </a:prstGeom>
          <a:ln w="12700">
            <a:miter lim="400000"/>
          </a:ln>
        </p:spPr>
      </p:pic>
      <p:sp>
        <p:nvSpPr>
          <p:cNvPr id="28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8393598" y="6187073"/>
            <a:ext cx="344002" cy="33855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1934-122A-46FB-AC1E-4B1DC1104497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6621-E870-424E-9243-F07CEA1A0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secHead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1934-122A-46FB-AC1E-4B1DC1104497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6621-E870-424E-9243-F07CEA1A0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1934-122A-46FB-AC1E-4B1DC1104497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6621-E870-424E-9243-F07CEA1A0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1934-122A-46FB-AC1E-4B1DC1104497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6621-E870-424E-9243-F07CEA1A0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1934-122A-46FB-AC1E-4B1DC1104497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6621-E870-424E-9243-F07CEA1A0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1934-122A-46FB-AC1E-4B1DC1104497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6621-E870-424E-9243-F07CEA1A0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obj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1934-122A-46FB-AC1E-4B1DC1104497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6621-E870-424E-9243-F07CEA1A0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pic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1934-122A-46FB-AC1E-4B1DC1104497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6621-E870-424E-9243-F07CEA1A0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61934-122A-46FB-AC1E-4B1DC1104497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36621-E870-424E-9243-F07CEA1A0F3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Номер слайда 41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sz="3733">
                <a:solidFill>
                  <a:srgbClr val="FFFFFF"/>
                </a:solidFill>
                <a:latin typeface="BebasNeuePro-Book"/>
                <a:ea typeface="BebasNeuePro-Book"/>
                <a:cs typeface="BebasNeuePro-Book"/>
                <a:sym typeface="BebasNeuePro-Book"/>
              </a:defRPr>
            </a:lvl1pPr>
          </a:lstStyle>
          <a:p>
            <a:pPr marL="0" marR="0" lvl="0" indent="0" algn="r" defTabSz="121917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6CB4B4D-7CA3-9044-876B-883B54F8677D}" type="slidenum">
              <a:rPr kumimoji="0" sz="3733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BebasNeuePro-Book"/>
                <a:sym typeface="BebasNeuePro-Book"/>
              </a:rPr>
              <a:pPr marL="0" marR="0" lvl="0" indent="0" algn="r" defTabSz="121917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1</a:t>
            </a:fld>
            <a:endParaRPr kumimoji="0" sz="3733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FillTx/>
              <a:latin typeface="BebasNeuePro-Book"/>
              <a:sym typeface="BebasNeuePro-Book"/>
            </a:endParaRPr>
          </a:p>
        </p:txBody>
      </p:sp>
      <p:sp>
        <p:nvSpPr>
          <p:cNvPr id="218" name="Заголовок 5"/>
          <p:cNvSpPr txBox="1">
            <a:spLocks noGrp="1"/>
          </p:cNvSpPr>
          <p:nvPr>
            <p:ph type="title" idx="4294967295"/>
          </p:nvPr>
        </p:nvSpPr>
        <p:spPr>
          <a:xfrm>
            <a:off x="813285" y="2540434"/>
            <a:ext cx="11046755" cy="347662"/>
          </a:xfrm>
          <a:prstGeom prst="rect">
            <a:avLst/>
          </a:prstGeom>
        </p:spPr>
        <p:txBody>
          <a:bodyPr lIns="45719" tIns="45720" rIns="45719" bIns="45720" anchor="ctr">
            <a:noAutofit/>
          </a:bodyPr>
          <a:lstStyle/>
          <a:p>
            <a:pPr defTabSz="487668">
              <a:defRPr sz="1120">
                <a:latin typeface="BebasNeuePro-Bold"/>
                <a:ea typeface="BebasNeuePro-Bold"/>
                <a:cs typeface="BebasNeuePro-Bold"/>
                <a:sym typeface="BebasNeuePro-Bold"/>
              </a:defRPr>
            </a:pPr>
            <a:r>
              <a:rPr lang="ru-RU" sz="4400" b="1" dirty="0">
                <a:effectLst/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П Р И К А З </a:t>
            </a:r>
            <a:r>
              <a:rPr lang="ru-RU" sz="4400" b="1" dirty="0">
                <a:latin typeface="Times New Roman" pitchFamily="18" charset="0" panose="02020603050405020304"/>
                <a:cs typeface="Times New Roman" pitchFamily="18" charset="0" panose="02020603050405020304"/>
              </a:rPr>
              <a:t> от  </a:t>
            </a:r>
            <a:r>
              <a:rPr lang="ru-RU" sz="4400" b="1" dirty="0">
                <a:effectLst/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26.09.2023 № 2318</a:t>
            </a:r>
            <a:endParaRPr lang="ru-RU" sz="4400" dirty="0"/>
          </a:p>
        </p:txBody>
      </p:sp>
      <p:pic>
        <p:nvPicPr>
          <p:cNvPr id="223" name="Рисунок 60" descr="Рисунок 60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-48361" y="6515651"/>
            <a:ext cx="12471401" cy="364691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Подзаголовок 2"/>
          <p:cNvSpPr txBox="1"/>
          <p:nvPr/>
        </p:nvSpPr>
        <p:spPr>
          <a:xfrm>
            <a:off x="813285" y="3539141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 panose="020B0604020202020204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 panose="020B060402020202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>
                <a:solidFill>
                  <a:srgbClr val="4C4C4C"/>
                </a:solidFill>
                <a:latin typeface="Times New Roman" pitchFamily="18" charset="0" panose="02020603050405020304"/>
                <a:ea typeface="Arial" pitchFamily="34" charset="0" panose="020B0604020202020204"/>
                <a:cs typeface="Times New Roman" pitchFamily="18" charset="0" panose="02020603050405020304"/>
              </a:rPr>
              <a:t>Разъяснения основного положения порядка организации внешнего ЭДО</a:t>
            </a:r>
            <a:endParaRPr lang="ru-RU" dirty="0">
              <a:latin typeface="Times New Roman" pitchFamily="18" charset="0" panose="02020603050405020304"/>
              <a:cs typeface="Times New Roman" pitchFamily="18" charset="0" panose="020206030504050203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spd="med"/>
    </mc:Choice>
    <mc:Fallback>
      <p:transition spd="med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Номер слайда 41"/>
          <p:cNvSpPr txBox="1">
            <a:spLocks noGrp="1"/>
          </p:cNvSpPr>
          <p:nvPr>
            <p:ph type="sldNum" sz="quarter" idx="4294967295"/>
          </p:nvPr>
        </p:nvSpPr>
        <p:spPr>
          <a:xfrm>
            <a:off x="1354823" y="315595"/>
            <a:ext cx="218968" cy="666786"/>
          </a:xfrm>
          <a:prstGeom prst="rect">
            <a:avLst/>
          </a:prstGeom>
        </p:spPr>
        <p:txBody>
          <a:bodyPr/>
          <a:lstStyle>
            <a:lvl1pPr>
              <a:defRPr sz="3733">
                <a:solidFill>
                  <a:srgbClr val="FFFFFF"/>
                </a:solidFill>
                <a:latin typeface="BebasNeuePro-Book"/>
                <a:ea typeface="BebasNeuePro-Book"/>
                <a:cs typeface="BebasNeuePro-Book"/>
                <a:sym typeface="BebasNeuePro-Book"/>
              </a:defRPr>
            </a:lvl1pPr>
          </a:lstStyle>
          <a:p>
            <a:pPr marL="0" marR="0" lvl="0" indent="0" algn="r" defTabSz="121917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6CB4B4D-7CA3-9044-876B-883B54F8677D}" type="slidenum">
              <a:rPr kumimoji="0" sz="3733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BebasNeuePro-Book"/>
                <a:sym typeface="BebasNeuePro-Book"/>
              </a:rPr>
              <a:pPr marL="0" marR="0" lvl="0" indent="0" algn="r" defTabSz="121917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</a:t>
            </a:fld>
            <a:endParaRPr kumimoji="0" sz="3733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FillTx/>
              <a:latin typeface="BebasNeuePro-Book"/>
              <a:sym typeface="BebasNeuePro-Book"/>
            </a:endParaRPr>
          </a:p>
        </p:txBody>
      </p:sp>
      <p:pic>
        <p:nvPicPr>
          <p:cNvPr id="223" name="Рисунок 60" descr="Рисунок 60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-48361" y="6515651"/>
            <a:ext cx="12471401" cy="364691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Заголовок 1"/>
          <p:cNvSpPr txBox="1"/>
          <p:nvPr/>
        </p:nvSpPr>
        <p:spPr>
          <a:xfrm>
            <a:off x="457954" y="428499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>
                <a:latin typeface="Times New Roman" pitchFamily="18" charset="0" panose="02020603050405020304"/>
                <a:cs typeface="Times New Roman" pitchFamily="18" charset="0" panose="02020603050405020304"/>
              </a:rPr>
              <a:t>Для кого будет полезен </a:t>
            </a:r>
          </a:p>
          <a:p>
            <a:r>
              <a:rPr lang="ru-RU" dirty="0">
                <a:latin typeface="Times New Roman" pitchFamily="18" charset="0" panose="02020603050405020304"/>
                <a:cs typeface="Times New Roman" pitchFamily="18" charset="0" panose="02020603050405020304"/>
              </a:rPr>
              <a:t>данный вебинар?</a:t>
            </a:r>
          </a:p>
        </p:txBody>
      </p:sp>
      <p:sp>
        <p:nvSpPr>
          <p:cNvPr id="6" name="Объект 2"/>
          <p:cNvSpPr txBox="1"/>
          <p:nvPr/>
        </p:nvSpPr>
        <p:spPr>
          <a:xfrm>
            <a:off x="457954" y="1888999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 panose="020B0604020202020204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 panose="020B060402020202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just" hangingPunct="0">
              <a:spcBef>
                <a:spcPts val="600"/>
              </a:spcBef>
              <a:spcAft>
                <a:spcPts val="600"/>
              </a:spcAft>
              <a:buFont typeface="Arial" pitchFamily="34" charset="0" panose="020B0604020202020204"/>
              <a:buNone/>
            </a:pPr>
            <a:r>
              <a:rPr lang="ru-RU" dirty="0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Данный порядок не распространяется на электронный документооборот:</a:t>
            </a:r>
            <a:endParaRPr lang="ru-RU" dirty="0">
              <a:latin typeface="Courier New" pitchFamily="49" charset="0" panose="02070309020205020404"/>
              <a:ea typeface="Times New Roman" pitchFamily="18" charset="0" panose="02020603050405020304"/>
              <a:cs typeface="Times New Roman" pitchFamily="18" charset="0" panose="02020603050405020304"/>
            </a:endParaRPr>
          </a:p>
          <a:p>
            <a:pPr indent="450215" algn="just" hangingPunct="0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по контрактам (договорам), заключаемым в соответствии с требованиями Федерального закона от 05.04.2013 № 44-ФЗ «О контрактной системе в сфере закупок товаров, работ, услуг для обеспечения государственных и муниципальных нужд»;</a:t>
            </a:r>
            <a:endParaRPr lang="ru-RU" dirty="0">
              <a:latin typeface="Courier New" pitchFamily="49" charset="0" panose="02070309020205020404"/>
              <a:ea typeface="Times New Roman" pitchFamily="18" charset="0" panose="02020603050405020304"/>
              <a:cs typeface="Times New Roman" pitchFamily="18" charset="0" panose="02020603050405020304"/>
            </a:endParaRPr>
          </a:p>
          <a:p>
            <a:pPr indent="450215" algn="just" hangingPunct="0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по контрактам (договорам), в которых ФГАОУ ВО «</a:t>
            </a:r>
            <a:r>
              <a:rPr lang="ru-RU" dirty="0" err="1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СПбПУ</a:t>
            </a:r>
            <a:r>
              <a:rPr lang="ru-RU" dirty="0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» является заказчиком.</a:t>
            </a:r>
            <a:endParaRPr lang="ru-RU" dirty="0">
              <a:latin typeface="Courier New" pitchFamily="49" charset="0" panose="02070309020205020404"/>
              <a:ea typeface="Times New Roman" pitchFamily="18" charset="0" panose="02020603050405020304"/>
              <a:cs typeface="Times New Roman" pitchFamily="18" charset="0" panose="02020603050405020304"/>
            </a:endParaRP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spd="med"/>
    </mc:Choice>
    <mc:Fallback>
      <p:transition spd="med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Номер слайда 41"/>
          <p:cNvSpPr txBox="1">
            <a:spLocks noGrp="1"/>
          </p:cNvSpPr>
          <p:nvPr>
            <p:ph type="sldNum" sz="quarter" idx="4294967295"/>
          </p:nvPr>
        </p:nvSpPr>
        <p:spPr>
          <a:xfrm>
            <a:off x="1354823" y="315595"/>
            <a:ext cx="218968" cy="666786"/>
          </a:xfrm>
          <a:prstGeom prst="rect">
            <a:avLst/>
          </a:prstGeom>
        </p:spPr>
        <p:txBody>
          <a:bodyPr/>
          <a:lstStyle>
            <a:lvl1pPr>
              <a:defRPr sz="3733">
                <a:solidFill>
                  <a:srgbClr val="FFFFFF"/>
                </a:solidFill>
                <a:latin typeface="BebasNeuePro-Book"/>
                <a:ea typeface="BebasNeuePro-Book"/>
                <a:cs typeface="BebasNeuePro-Book"/>
                <a:sym typeface="BebasNeuePro-Book"/>
              </a:defRPr>
            </a:lvl1pPr>
          </a:lstStyle>
          <a:p>
            <a:pPr marL="0" marR="0" lvl="0" indent="0" algn="r" defTabSz="121917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6CB4B4D-7CA3-9044-876B-883B54F8677D}" type="slidenum">
              <a:rPr kumimoji="0" sz="3733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BebasNeuePro-Book"/>
                <a:sym typeface="BebasNeuePro-Book"/>
              </a:rPr>
              <a:pPr marL="0" marR="0" lvl="0" indent="0" algn="r" defTabSz="121917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3</a:t>
            </a:fld>
            <a:endParaRPr kumimoji="0" sz="3733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FillTx/>
              <a:latin typeface="BebasNeuePro-Book"/>
              <a:sym typeface="BebasNeuePro-Book"/>
            </a:endParaRPr>
          </a:p>
        </p:txBody>
      </p:sp>
      <p:pic>
        <p:nvPicPr>
          <p:cNvPr id="223" name="Рисунок 60" descr="Рисунок 60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-48361" y="6515651"/>
            <a:ext cx="12471401" cy="364691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Заголовок 1"/>
          <p:cNvSpPr txBox="1"/>
          <p:nvPr/>
        </p:nvSpPr>
        <p:spPr>
          <a:xfrm>
            <a:off x="666184" y="437553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>
                <a:latin typeface="Times New Roman" pitchFamily="18" charset="0" panose="02020603050405020304"/>
                <a:cs typeface="Times New Roman" pitchFamily="18" charset="0" panose="02020603050405020304"/>
              </a:rPr>
              <a:t>Что необходимо для начала ЭДО с контрагентом?</a:t>
            </a:r>
            <a:endParaRPr lang="ru-RU" dirty="0">
              <a:latin typeface="Times New Roman" pitchFamily="18" charset="0" panose="02020603050405020304"/>
              <a:cs typeface="Times New Roman" pitchFamily="18" charset="0" panose="02020603050405020304"/>
            </a:endParaRPr>
          </a:p>
        </p:txBody>
      </p:sp>
      <p:sp>
        <p:nvSpPr>
          <p:cNvPr id="6" name="Объект 2"/>
          <p:cNvSpPr txBox="1"/>
          <p:nvPr/>
        </p:nvSpPr>
        <p:spPr>
          <a:xfrm>
            <a:off x="666184" y="1898053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 panose="020B0604020202020204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 panose="020B060402020202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 panose="020B0604020202020204"/>
              <a:buNone/>
            </a:pPr>
            <a:r>
              <a:rPr lang="ru-RU" dirty="0">
                <a:latin typeface="Times New Roman" pitchFamily="18" charset="0" panose="02020603050405020304"/>
                <a:cs typeface="Times New Roman" pitchFamily="18" charset="0" panose="02020603050405020304"/>
              </a:rPr>
              <a:t>Сервис внешнего ЭДО в </a:t>
            </a:r>
            <a:r>
              <a:rPr lang="ru-RU" dirty="0" err="1">
                <a:latin typeface="Times New Roman" pitchFamily="18" charset="0" panose="02020603050405020304"/>
                <a:cs typeface="Times New Roman" pitchFamily="18" charset="0" panose="02020603050405020304"/>
              </a:rPr>
              <a:t>СПбПУ</a:t>
            </a:r>
            <a:r>
              <a:rPr lang="ru-RU" dirty="0">
                <a:latin typeface="Times New Roman" pitchFamily="18" charset="0" panose="02020603050405020304"/>
                <a:cs typeface="Times New Roman" pitchFamily="18" charset="0" panose="02020603050405020304"/>
              </a:rPr>
              <a:t> – 1С-ЭДО</a:t>
            </a:r>
          </a:p>
          <a:p>
            <a:pPr marL="0" indent="0">
              <a:buFont typeface="Arial" pitchFamily="34" charset="0" panose="020B0604020202020204"/>
              <a:buNone/>
            </a:pPr>
            <a:r>
              <a:rPr lang="ru-RU" dirty="0">
                <a:latin typeface="Times New Roman" pitchFamily="18" charset="0" panose="02020603050405020304"/>
                <a:cs typeface="Times New Roman" pitchFamily="18" charset="0" panose="02020603050405020304"/>
              </a:rPr>
              <a:t>Оператор внешнего ЭДО в </a:t>
            </a:r>
            <a:r>
              <a:rPr lang="ru-RU" dirty="0" err="1">
                <a:latin typeface="Times New Roman" pitchFamily="18" charset="0" panose="02020603050405020304"/>
                <a:cs typeface="Times New Roman" pitchFamily="18" charset="0" panose="02020603050405020304"/>
              </a:rPr>
              <a:t>СПбПУ</a:t>
            </a:r>
            <a:r>
              <a:rPr lang="ru-RU" dirty="0">
                <a:latin typeface="Times New Roman" pitchFamily="18" charset="0" panose="02020603050405020304"/>
                <a:cs typeface="Times New Roman" pitchFamily="18" charset="0" panose="02020603050405020304"/>
              </a:rPr>
              <a:t> – АО "Калуга Астрал«</a:t>
            </a:r>
          </a:p>
          <a:p>
            <a:pPr marL="0" indent="0">
              <a:buFont typeface="Arial" pitchFamily="34" charset="0" panose="020B0604020202020204"/>
              <a:buNone/>
            </a:pPr>
            <a:r>
              <a:rPr lang="ru-RU" dirty="0">
                <a:latin typeface="Times New Roman" pitchFamily="18" charset="0" panose="02020603050405020304"/>
                <a:cs typeface="Times New Roman" pitchFamily="18" charset="0" panose="02020603050405020304"/>
              </a:rPr>
              <a:t>Идентификатор участника ЭДО – это уникальный номер, который выдает оператор при регистрации участника в системе ЭДО.</a:t>
            </a:r>
            <a:br>
              <a:rPr lang="ru-RU" dirty="0">
                <a:latin typeface="Times New Roman" pitchFamily="18" charset="0" panose="02020603050405020304"/>
                <a:cs typeface="Times New Roman" pitchFamily="18" charset="0" panose="02020603050405020304"/>
              </a:rPr>
            </a:br>
            <a:br>
              <a:rPr lang="ru-RU" dirty="0">
                <a:latin typeface="Times New Roman" pitchFamily="18" charset="0" panose="02020603050405020304"/>
                <a:cs typeface="Times New Roman" pitchFamily="18" charset="0" panose="02020603050405020304"/>
              </a:rPr>
            </a:br>
            <a:r>
              <a:rPr lang="ru-RU" dirty="0">
                <a:latin typeface="Times New Roman" pitchFamily="18" charset="0" panose="02020603050405020304"/>
                <a:cs typeface="Times New Roman" pitchFamily="18" charset="0" panose="02020603050405020304"/>
              </a:rPr>
              <a:t>Идентификатор </a:t>
            </a:r>
            <a:r>
              <a:rPr lang="ru-RU" dirty="0" err="1">
                <a:latin typeface="Times New Roman" pitchFamily="18" charset="0" panose="02020603050405020304"/>
                <a:cs typeface="Times New Roman" pitchFamily="18" charset="0" panose="02020603050405020304"/>
              </a:rPr>
              <a:t>СПбПУ</a:t>
            </a:r>
            <a:r>
              <a:rPr lang="ru-RU" dirty="0">
                <a:latin typeface="Times New Roman" pitchFamily="18" charset="0" panose="02020603050405020304"/>
                <a:cs typeface="Times New Roman" pitchFamily="18" charset="0" panose="02020603050405020304"/>
              </a:rPr>
              <a:t> (</a:t>
            </a:r>
            <a:r>
              <a:rPr lang="en-US" dirty="0">
                <a:solidFill>
                  <a:srgbClr val="212121"/>
                </a:solidFill>
                <a:latin typeface="Times New Roman" pitchFamily="18" charset="0" panose="02020603050405020304"/>
                <a:cs typeface="Times New Roman" pitchFamily="18" charset="0" panose="02020603050405020304"/>
              </a:rPr>
              <a:t>ID</a:t>
            </a:r>
            <a:r>
              <a:rPr lang="ru-RU" dirty="0">
                <a:latin typeface="Times New Roman" pitchFamily="18" charset="0" panose="02020603050405020304"/>
                <a:cs typeface="Times New Roman" pitchFamily="18" charset="0" panose="02020603050405020304"/>
              </a:rPr>
              <a:t>) – </a:t>
            </a:r>
          </a:p>
          <a:p>
            <a:pPr marL="0" indent="0">
              <a:buFont typeface="Arial" pitchFamily="34" charset="0" panose="020B0604020202020204"/>
              <a:buNone/>
            </a:pPr>
            <a:r>
              <a:rPr lang="en-US" dirty="0">
                <a:solidFill>
                  <a:srgbClr val="212121"/>
                </a:solidFill>
                <a:latin typeface="Times New Roman" pitchFamily="18" charset="0" panose="02020603050405020304"/>
                <a:cs typeface="Times New Roman" pitchFamily="18" charset="0" panose="02020603050405020304"/>
              </a:rPr>
              <a:t>2AEF1F12E11-0171-4E78-B864-F8EC16A1746A</a:t>
            </a:r>
            <a:endParaRPr lang="ru-RU" dirty="0">
              <a:solidFill>
                <a:srgbClr val="212121"/>
              </a:solidFill>
              <a:latin typeface="Times New Roman" pitchFamily="18" charset="0" panose="02020603050405020304"/>
              <a:cs typeface="Times New Roman" pitchFamily="18" charset="0" panose="02020603050405020304"/>
            </a:endParaRPr>
          </a:p>
          <a:p>
            <a:pPr marL="0" indent="0">
              <a:buFont typeface="Arial" pitchFamily="34" charset="0" panose="020B0604020202020204"/>
              <a:buNone/>
            </a:pPr>
            <a:r>
              <a:rPr lang="ru-RU" dirty="0">
                <a:latin typeface="Times New Roman" pitchFamily="18" charset="0" panose="02020603050405020304"/>
                <a:cs typeface="Times New Roman" pitchFamily="18" charset="0" panose="02020603050405020304"/>
              </a:rPr>
              <a:t>Соглашение об электронном взаимодействии</a:t>
            </a:r>
          </a:p>
          <a:p>
            <a:pPr marL="0" indent="0">
              <a:buFont typeface="Arial" pitchFamily="34" charset="0" panose="020B0604020202020204"/>
              <a:buNone/>
            </a:pPr>
            <a:r>
              <a:rPr lang="ru-RU" dirty="0">
                <a:latin typeface="Times New Roman" pitchFamily="18" charset="0" panose="02020603050405020304"/>
                <a:cs typeface="Times New Roman" pitchFamily="18" charset="0" panose="02020603050405020304"/>
              </a:rPr>
              <a:t>Приглашение к ЭДО </a:t>
            </a:r>
          </a:p>
          <a:p>
            <a:pPr marL="0" indent="0">
              <a:buFont typeface="Arial" pitchFamily="34" charset="0" panose="020B0604020202020204"/>
              <a:buNone/>
            </a:pPr>
            <a:endParaRPr lang="ru-RU" dirty="0">
              <a:latin typeface="Times New Roman" pitchFamily="18" charset="0" panose="02020603050405020304"/>
              <a:cs typeface="Times New Roman" pitchFamily="18" charset="0" panose="020206030504050203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spd="med"/>
    </mc:Choice>
    <mc:Fallback>
      <p:transition spd="med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Номер слайда 41"/>
          <p:cNvSpPr txBox="1">
            <a:spLocks noGrp="1"/>
          </p:cNvSpPr>
          <p:nvPr>
            <p:ph type="sldNum" sz="quarter" idx="4294967295"/>
          </p:nvPr>
        </p:nvSpPr>
        <p:spPr>
          <a:xfrm>
            <a:off x="1354823" y="315595"/>
            <a:ext cx="218968" cy="666786"/>
          </a:xfrm>
          <a:prstGeom prst="rect">
            <a:avLst/>
          </a:prstGeom>
        </p:spPr>
        <p:txBody>
          <a:bodyPr/>
          <a:lstStyle>
            <a:lvl1pPr>
              <a:defRPr sz="3733">
                <a:solidFill>
                  <a:srgbClr val="FFFFFF"/>
                </a:solidFill>
                <a:latin typeface="BebasNeuePro-Book"/>
                <a:ea typeface="BebasNeuePro-Book"/>
                <a:cs typeface="BebasNeuePro-Book"/>
                <a:sym typeface="BebasNeuePro-Book"/>
              </a:defRPr>
            </a:lvl1pPr>
          </a:lstStyle>
          <a:p>
            <a:pPr marL="0" marR="0" lvl="0" indent="0" algn="r" defTabSz="121917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6CB4B4D-7CA3-9044-876B-883B54F8677D}" type="slidenum">
              <a:rPr kumimoji="0" sz="3733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BebasNeuePro-Book"/>
                <a:sym typeface="BebasNeuePro-Book"/>
              </a:rPr>
              <a:pPr marL="0" marR="0" lvl="0" indent="0" algn="r" defTabSz="121917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4</a:t>
            </a:fld>
            <a:endParaRPr kumimoji="0" sz="3733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FillTx/>
              <a:latin typeface="BebasNeuePro-Book"/>
              <a:sym typeface="BebasNeuePro-Book"/>
            </a:endParaRPr>
          </a:p>
        </p:txBody>
      </p:sp>
      <p:pic>
        <p:nvPicPr>
          <p:cNvPr id="223" name="Рисунок 60" descr="Рисунок 60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-48361" y="6515651"/>
            <a:ext cx="12471401" cy="364691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Заголовок 1"/>
          <p:cNvSpPr txBox="1"/>
          <p:nvPr/>
        </p:nvSpPr>
        <p:spPr>
          <a:xfrm>
            <a:off x="1214768" y="514062"/>
            <a:ext cx="10139032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>
                <a:latin typeface="Times New Roman" pitchFamily="18" charset="0" panose="02020603050405020304"/>
                <a:cs typeface="Times New Roman" pitchFamily="18" charset="0" panose="02020603050405020304"/>
              </a:rPr>
              <a:t>Типы документов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71236" y="2008361"/>
            <a:ext cx="2426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effectLst/>
                <a:latin typeface="Times New Roman" pitchFamily="18" charset="0" panose="02020603050405020304"/>
                <a:ea typeface="Calibri" pitchFamily="34" charset="0" panose="020F0502020204030204"/>
                <a:cs typeface="Times New Roman" pitchFamily="18" charset="0" panose="02020603050405020304"/>
              </a:rPr>
              <a:t>структурированные</a:t>
            </a:r>
            <a:endParaRPr lang="ru-RU" dirty="0">
              <a:latin typeface="Times New Roman" pitchFamily="18" charset="0" panose="02020603050405020304"/>
              <a:cs typeface="Times New Roman" pitchFamily="18" charset="0" panose="0202060305040502030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33951" y="2008361"/>
            <a:ext cx="2455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effectLst/>
                <a:latin typeface="Times New Roman" pitchFamily="18" charset="0" panose="02020603050405020304"/>
                <a:ea typeface="Calibri" pitchFamily="34" charset="0" panose="020F0502020204030204"/>
                <a:cs typeface="Times New Roman" pitchFamily="18" charset="0" panose="02020603050405020304"/>
              </a:rPr>
              <a:t>неструктурированные</a:t>
            </a:r>
            <a:endParaRPr lang="ru-RU" dirty="0">
              <a:latin typeface="Times New Roman" pitchFamily="18" charset="0" panose="02020603050405020304"/>
              <a:cs typeface="Times New Roman" pitchFamily="18" charset="0" panose="02020603050405020304"/>
            </a:endParaRPr>
          </a:p>
        </p:txBody>
      </p:sp>
      <p:cxnSp>
        <p:nvCxnSpPr>
          <p:cNvPr id="8" name="Прямая со стрелкой 7"/>
          <p:cNvCxnSpPr>
            <a:cxnSpLocks/>
          </p:cNvCxnSpPr>
          <p:nvPr/>
        </p:nvCxnSpPr>
        <p:spPr>
          <a:xfrm flipH="1">
            <a:off x="2516487" y="2377693"/>
            <a:ext cx="913646" cy="4832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cxnSpLocks/>
            <a:stCxn id="6" idx="2"/>
          </p:cNvCxnSpPr>
          <p:nvPr/>
        </p:nvCxnSpPr>
        <p:spPr>
          <a:xfrm>
            <a:off x="3684581" y="2377693"/>
            <a:ext cx="1140916" cy="4832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cxnSpLocks/>
          </p:cNvCxnSpPr>
          <p:nvPr/>
        </p:nvCxnSpPr>
        <p:spPr>
          <a:xfrm flipH="1">
            <a:off x="6909682" y="2377693"/>
            <a:ext cx="913646" cy="4832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cxnSpLocks/>
          </p:cNvCxnSpPr>
          <p:nvPr/>
        </p:nvCxnSpPr>
        <p:spPr>
          <a:xfrm>
            <a:off x="8092848" y="2377693"/>
            <a:ext cx="1096223" cy="4832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48143" y="2860895"/>
            <a:ext cx="4178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 panose="02020603050405020304"/>
                <a:cs typeface="Times New Roman" pitchFamily="18" charset="0" panose="02020603050405020304"/>
              </a:rPr>
              <a:t>Входящие                                 Исходящие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91474" y="2860895"/>
            <a:ext cx="4178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 panose="02020603050405020304"/>
                <a:cs typeface="Times New Roman" pitchFamily="18" charset="0" panose="02020603050405020304"/>
              </a:rPr>
              <a:t>Входящие                                 Исходящие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14768" y="4083113"/>
            <a:ext cx="92963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effectLst/>
                <a:latin typeface="Times New Roman" pitchFamily="18" charset="0" panose="02020603050405020304"/>
                <a:ea typeface="Calibri" pitchFamily="34" charset="0" panose="020F0502020204030204"/>
                <a:cs typeface="Times New Roman" pitchFamily="18" charset="0" panose="02020603050405020304"/>
              </a:rPr>
              <a:t>Структурированные документы - </a:t>
            </a:r>
            <a:r>
              <a:rPr lang="ru-RU" sz="1800" dirty="0">
                <a:effectLst/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товарная накладная, акт об оказании услуг, счет-фактура, универсальный передаточный документ.</a:t>
            </a:r>
          </a:p>
          <a:p>
            <a:br>
              <a:rPr lang="ru-RU" dirty="0">
                <a:latin typeface="Times New Roman" pitchFamily="18" charset="0" panose="02020603050405020304"/>
                <a:cs typeface="Times New Roman" pitchFamily="18" charset="0" panose="02020603050405020304"/>
              </a:rPr>
            </a:br>
            <a:r>
              <a:rPr lang="ru-RU" sz="1800" dirty="0">
                <a:effectLst/>
                <a:latin typeface="Times New Roman" pitchFamily="18" charset="0" panose="02020603050405020304"/>
                <a:ea typeface="Calibri" pitchFamily="34" charset="0" panose="020F0502020204030204"/>
                <a:cs typeface="Times New Roman" pitchFamily="18" charset="0" panose="02020603050405020304"/>
              </a:rPr>
              <a:t>Неструктурированные – договор</a:t>
            </a:r>
            <a:r>
              <a:rPr lang="ru-RU" dirty="0">
                <a:latin typeface="Times New Roman" pitchFamily="18" charset="0" panose="02020603050405020304"/>
                <a:ea typeface="Calibri" pitchFamily="34" charset="0" panose="020F0502020204030204"/>
                <a:cs typeface="Times New Roman" pitchFamily="18" charset="0" panose="02020603050405020304"/>
              </a:rPr>
              <a:t>ы</a:t>
            </a:r>
            <a:r>
              <a:rPr lang="ru-RU" sz="1800" dirty="0">
                <a:effectLst/>
                <a:latin typeface="Times New Roman" pitchFamily="18" charset="0" panose="02020603050405020304"/>
                <a:ea typeface="Calibri" pitchFamily="34" charset="0" panose="020F0502020204030204"/>
                <a:cs typeface="Times New Roman" pitchFamily="18" charset="0" panose="02020603050405020304"/>
              </a:rPr>
              <a:t>, дополнительные соглашения, </a:t>
            </a:r>
            <a:r>
              <a:rPr lang="ru-RU" sz="1800" dirty="0">
                <a:effectLst/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прочие документы, имеющими информационный характер.</a:t>
            </a:r>
            <a:endParaRPr lang="ru-RU" dirty="0">
              <a:latin typeface="Times New Roman" pitchFamily="18" charset="0" panose="02020603050405020304"/>
              <a:cs typeface="Times New Roman" pitchFamily="18" charset="0" panose="02020603050405020304"/>
            </a:endParaRPr>
          </a:p>
          <a:p>
            <a:endParaRPr lang="ru-RU" dirty="0">
              <a:latin typeface="Times New Roman" pitchFamily="18" charset="0" panose="02020603050405020304"/>
              <a:cs typeface="Times New Roman" pitchFamily="18" charset="0" panose="020206030504050203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spd="med"/>
    </mc:Choice>
    <mc:Fallback>
      <p:transition spd="med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Номер слайда 41"/>
          <p:cNvSpPr txBox="1">
            <a:spLocks noGrp="1"/>
          </p:cNvSpPr>
          <p:nvPr>
            <p:ph type="sldNum" sz="quarter" idx="4294967295"/>
          </p:nvPr>
        </p:nvSpPr>
        <p:spPr>
          <a:xfrm>
            <a:off x="1354823" y="315595"/>
            <a:ext cx="218968" cy="666786"/>
          </a:xfrm>
          <a:prstGeom prst="rect">
            <a:avLst/>
          </a:prstGeom>
        </p:spPr>
        <p:txBody>
          <a:bodyPr/>
          <a:lstStyle>
            <a:lvl1pPr>
              <a:defRPr sz="3733">
                <a:solidFill>
                  <a:srgbClr val="FFFFFF"/>
                </a:solidFill>
                <a:latin typeface="BebasNeuePro-Book"/>
                <a:ea typeface="BebasNeuePro-Book"/>
                <a:cs typeface="BebasNeuePro-Book"/>
                <a:sym typeface="BebasNeuePro-Book"/>
              </a:defRPr>
            </a:lvl1pPr>
          </a:lstStyle>
          <a:p>
            <a:pPr marL="0" marR="0" lvl="0" indent="0" algn="r" defTabSz="121917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6CB4B4D-7CA3-9044-876B-883B54F8677D}" type="slidenum">
              <a:rPr kumimoji="0" sz="3733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BebasNeuePro-Book"/>
                <a:sym typeface="BebasNeuePro-Book"/>
              </a:rPr>
              <a:pPr marL="0" marR="0" lvl="0" indent="0" algn="r" defTabSz="121917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5</a:t>
            </a:fld>
            <a:endParaRPr kumimoji="0" sz="3733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FillTx/>
              <a:latin typeface="BebasNeuePro-Book"/>
              <a:sym typeface="BebasNeuePro-Book"/>
            </a:endParaRPr>
          </a:p>
        </p:txBody>
      </p:sp>
      <p:pic>
        <p:nvPicPr>
          <p:cNvPr id="223" name="Рисунок 60" descr="Рисунок 60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-48361" y="6515651"/>
            <a:ext cx="12471401" cy="364691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Заголовок 1"/>
          <p:cNvSpPr txBox="1"/>
          <p:nvPr/>
        </p:nvSpPr>
        <p:spPr>
          <a:xfrm>
            <a:off x="693345" y="428499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>
                <a:latin typeface="Times New Roman" pitchFamily="18" charset="0" panose="02020603050405020304"/>
                <a:cs typeface="Times New Roman" pitchFamily="18" charset="0" panose="02020603050405020304"/>
              </a:rPr>
              <a:t>Нюансы</a:t>
            </a:r>
            <a:endParaRPr lang="ru-RU" dirty="0">
              <a:latin typeface="Times New Roman" pitchFamily="18" charset="0" panose="02020603050405020304"/>
              <a:cs typeface="Times New Roman" pitchFamily="18" charset="0" panose="02020603050405020304"/>
            </a:endParaRPr>
          </a:p>
        </p:txBody>
      </p:sp>
      <p:sp>
        <p:nvSpPr>
          <p:cNvPr id="6" name="Объект 2"/>
          <p:cNvSpPr txBox="1"/>
          <p:nvPr/>
        </p:nvSpPr>
        <p:spPr>
          <a:xfrm>
            <a:off x="693345" y="1888999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 panose="020B0604020202020204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 panose="020B060402020202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>
                <a:latin typeface="Times New Roman" pitchFamily="18" charset="0" panose="02020603050405020304"/>
                <a:cs typeface="Times New Roman" pitchFamily="18" charset="0" panose="02020603050405020304"/>
              </a:rPr>
              <a:t>Для получения доступа к сервису внешнего ЭДО проректор готовит соответствующую СЗ на имя Речинского А.В.</a:t>
            </a:r>
          </a:p>
          <a:p>
            <a:r>
              <a:rPr lang="ru-RU">
                <a:latin typeface="Times New Roman" pitchFamily="18" charset="0" panose="02020603050405020304"/>
                <a:cs typeface="Times New Roman" pitchFamily="18" charset="0" panose="02020603050405020304"/>
              </a:rPr>
              <a:t>В случае если контрагент направил документы на иной идентификатор СПбПУ документы не будут получены и обработаны.</a:t>
            </a:r>
          </a:p>
          <a:p>
            <a:r>
              <a:rPr lang="ru-RU">
                <a:latin typeface="Times New Roman" pitchFamily="18" charset="0" panose="02020603050405020304"/>
                <a:cs typeface="Times New Roman" pitchFamily="18" charset="0" panose="02020603050405020304"/>
              </a:rPr>
              <a:t> Просим контрагентов инициировать приглашение первыми.</a:t>
            </a:r>
            <a:endParaRPr lang="ru-RU" dirty="0">
              <a:latin typeface="Times New Roman" pitchFamily="18" charset="0" panose="02020603050405020304"/>
              <a:cs typeface="Times New Roman" pitchFamily="18" charset="0" panose="020206030504050203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spd="med"/>
    </mc:Choice>
    <mc:Fallback>
      <p:transition spd="med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Номер слайда 41"/>
          <p:cNvSpPr txBox="1">
            <a:spLocks noGrp="1"/>
          </p:cNvSpPr>
          <p:nvPr>
            <p:ph type="sldNum" sz="quarter" idx="4294967295"/>
          </p:nvPr>
        </p:nvSpPr>
        <p:spPr>
          <a:xfrm>
            <a:off x="1354823" y="315595"/>
            <a:ext cx="218968" cy="666786"/>
          </a:xfrm>
          <a:prstGeom prst="rect">
            <a:avLst/>
          </a:prstGeom>
        </p:spPr>
        <p:txBody>
          <a:bodyPr/>
          <a:lstStyle>
            <a:lvl1pPr>
              <a:defRPr sz="3733">
                <a:solidFill>
                  <a:srgbClr val="FFFFFF"/>
                </a:solidFill>
                <a:latin typeface="BebasNeuePro-Book"/>
                <a:ea typeface="BebasNeuePro-Book"/>
                <a:cs typeface="BebasNeuePro-Book"/>
                <a:sym typeface="BebasNeuePro-Book"/>
              </a:defRPr>
            </a:lvl1pPr>
          </a:lstStyle>
          <a:p>
            <a:pPr marL="0" marR="0" lvl="0" indent="0" algn="r" defTabSz="121917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6CB4B4D-7CA3-9044-876B-883B54F8677D}" type="slidenum">
              <a:rPr kumimoji="0" sz="3733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BebasNeuePro-Book"/>
                <a:sym typeface="BebasNeuePro-Book"/>
              </a:rPr>
              <a:pPr marL="0" marR="0" lvl="0" indent="0" algn="r" defTabSz="121917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6</a:t>
            </a:fld>
            <a:endParaRPr kumimoji="0" sz="3733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FillTx/>
              <a:latin typeface="BebasNeuePro-Book"/>
              <a:sym typeface="BebasNeuePro-Book"/>
            </a:endParaRPr>
          </a:p>
        </p:txBody>
      </p:sp>
      <p:pic>
        <p:nvPicPr>
          <p:cNvPr id="223" name="Рисунок 60" descr="Рисунок 60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-48361" y="6515651"/>
            <a:ext cx="12471401" cy="364691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Заголовок 1"/>
          <p:cNvSpPr txBox="1"/>
          <p:nvPr/>
        </p:nvSpPr>
        <p:spPr>
          <a:xfrm>
            <a:off x="1001163" y="2402154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>
                <a:latin typeface="Times New Roman" pitchFamily="18" charset="0" panose="02020603050405020304"/>
                <a:cs typeface="Times New Roman" pitchFamily="18" charset="0" panose="02020603050405020304"/>
              </a:rPr>
              <a:t>Спасибо за внимание</a:t>
            </a:r>
            <a:endParaRPr lang="ru-RU" dirty="0">
              <a:latin typeface="Times New Roman" pitchFamily="18" charset="0" panose="02020603050405020304"/>
              <a:cs typeface="Times New Roman" pitchFamily="18" charset="0" panose="020206030504050203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spd="med"/>
    </mc:Choice>
    <mc:Fallback>
      <p:transition spd="med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Pages>0</Pages>
  <Words>234</Words>
  <Characters>0</Characters>
  <CharactersWithSpaces>0</CharactersWithSpaces>
  <Application>ONLYOFFICE/7.5.1.23</Application>
  <DocSecurity>0</DocSecurity>
  <PresentationFormat>Широкоэкранный</PresentationFormat>
  <Lines>0</Lines>
  <Paragraphs>32</Paragraphs>
  <Slides>6</Slides>
  <Notes>0</Notes>
  <HiddenSlides>0</HiddenSlides>
  <MMClips>0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Theme 1</vt:lpstr>
      <vt:lpstr>Slide 1</vt:lpstr>
      <vt:lpstr>Slide 2</vt:lpstr>
      <vt:lpstr>Slide 3</vt:lpstr>
      <vt:lpstr>Slide 4</vt:lpstr>
      <vt:lpstr>Slide 5</vt:lpstr>
      <vt:lpstr>Slide 6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 Р И К А З  от  26.09.2023 № 2318  </dc:title>
  <dc:subject/>
  <dc:creator>Serega</dc:creator>
  <cp:keywords/>
  <dc:description/>
  <dc:identifier/>
  <dc:language/>
  <cp:lastModifiedBy>Serega</cp:lastModifiedBy>
  <cp:revision>6</cp:revision>
  <dcterms:created xsi:type="dcterms:W3CDTF">2023-11-22T05:12:01Z</dcterms:created>
  <dcterms:modified xsi:type="dcterms:W3CDTF">2023-11-22T06:53:40Z</dcterms:modified>
  <cp:category/>
  <cp:contentStatus/>
  <cp:version/>
</cp:coreProperties>
</file>